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97" r:id="rId5"/>
    <p:sldMasterId id="2147483698" r:id="rId6"/>
    <p:sldMasterId id="2147483699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Source Sans Pro SemiBold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5" name="Not Relevant"/>
  <p:cmAuthor clrIdx="1" id="1" initials="" lastIdx="3" name="Yvonne-Anne Pignole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font" Target="fonts/Roboto-regular.fntdata"/><Relationship Id="rId41" Type="http://schemas.openxmlformats.org/officeDocument/2006/relationships/slide" Target="slides/slide32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SourceSansProSemiBold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font" Target="fonts/SourceSansProSemiBold-italic.fntdata"/><Relationship Id="rId47" Type="http://schemas.openxmlformats.org/officeDocument/2006/relationships/font" Target="fonts/SourceSansProSemiBold-bold.fntdata"/><Relationship Id="rId49" Type="http://schemas.openxmlformats.org/officeDocument/2006/relationships/font" Target="fonts/SourceSansPro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6-08T17:11:09.426">
    <p:pos x="6000" y="0"/>
    <p:text>I like this slide. But it rather states the message of the paper, than the motivation, no 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6-10T10:12:28.691">
    <p:pos x="4113" y="1773"/>
    <p:text>Do we want to go over this list ?
a high level description could be:
"we explored coherence space by studying canonical properties routes sets typically have, allowing us to structure the space from the most constrained model --where all routes form a tree-- to the least constrained model --where each routes can be whatever wrt to the others-- and show for instance this structure shapes the complexity landscape of some TE problems, like tomography</p:text>
  </p:cm>
  <p:cm authorId="0" idx="3" dt="2020-06-10T10:12:12.973">
    <p:pos x="4113" y="1773"/>
    <p:text>_Marked as resolved_</p:text>
  </p:cm>
  <p:cm authorId="1" idx="1" dt="2020-06-10T10:12:28.691">
    <p:pos x="4113" y="1773"/>
    <p:text>_Re-opened_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20-06-10T10:36:52.180">
    <p:pos x="288" y="756"/>
    <p:text>I like the connection to tie-breaking, I think it is very informative. Not sure however it is worth first position in takeaway slide
how about (a try:)
1/ a routing model defines routes
2/ how routes relate to each other is often overlooked over how routes relate to topology.
each of these dimensions (individual, collective) impacts both problem complexity and solution quality.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20-06-09T07:46:35.474">
    <p:pos x="6000" y="0"/>
    <p:text>Not sure what to say here</p:text>
  </p:cm>
  <p:cm authorId="1" idx="2" dt="2020-06-09T07:46:35.474">
    <p:pos x="6000" y="0"/>
    <p:text>remove or make a slide on additional results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20-06-09T07:47:44.835">
    <p:pos x="6000" y="0"/>
    <p:text>what do we want to say on this slide? +schmiste@gmail.com +gtredan@laas.fr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8c359dd9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898c359dd9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898c359dd9_0_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86925f7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86925f7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call them coherence properties, they involve a whole set of routes, not a single route. E.g., depending on the routing protocol used, the produced routes maybe be symmetric, or form a tree for a given destination. These properties are particularly important for the efficient operation of networks.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64e6924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64e6924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a bit more concrete. On the left,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85a782d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85a782d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Vielen Dank!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6338fdb33_7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6338fdb33_7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like to tell you more, but I don’t have time :-)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64e6924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64e692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998af56a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998af56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64e6924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64e6924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Lowest next hop mac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mac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98c359dd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98c359dd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98c359dd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98c359dd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Tie-breaking decision is crucial, but often we can’t influence it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98c359dd9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98c359dd9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now combine all this information in a way that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allows us to explore network optimization problems without focussing on one concrete algorithm </a:t>
            </a:r>
            <a:endParaRPr sz="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658f295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658f295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talk, we would like to invite you on a road trip. In particular, we will revisit routing strategies in networks, and their underlying models.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0c45cefe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0c45cefe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Let’s summarize:</a:t>
            </a:r>
            <a:br>
              <a:rPr lang="en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set of routes produced by a routing algorithm can have several types of properties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0c45cefe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0c45cefe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the one hand consistency properties but also coherence properties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0c45cefe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0c45cefe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explored coherence space by studying canonical properties routes sets typically have,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allowing us to structure the space from the most constrained mode </a:t>
            </a:r>
            <a:r>
              <a:rPr lang="en" sz="1050" strike="sngStrike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least constrained model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Show how this structure shapes the complexity landscape of some TE problems and tomography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64e6924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64e6924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present a subset of the results we discuss in our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coherence, we can prove that the tomography optimization problem introduced earlier is NP in many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!,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restrict the network topologies to certain graph classes, it is possible to monitor them with a constant size monitoring deployment, but hard to find it, e.g., in a graph like the one you see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more constrained models, e.g., the confluent model the size of the deployment is linear, yet we can compute it efficiently,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c45cefe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0c45cefe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look at Consistency and traffic engineering we observe similar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with Dijkstra we can compute shortest paths with capacity bounds in polynomial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 becomes NP hard if a certain waypoint must be traversed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regarding the quality, congestion with shortest paths maybe a large factor worse than best possible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0c45cef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0c45cef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both cases, there is a tradeoff, to be used to our advantage when studying optimization problems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4e6924d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4e6924d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case you wonder if these problems only manifest in contrived theoretical examples, we investigates both typical LAN and WAN topologies.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precisely, we computed the number of different route sets for the confluent and exactly one coherence model with shortest path consistency.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 in these plots, both the absolute numbers as well as their ratio grow quickly when increasing the number of nodes.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64e6924d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64e6924d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 up what we’ve seen in this talk, we’ve studied properties of single routes as well as route sets and how shown that both of them can have a huge influence on the quality and complexity of network optimization problems, so let’s make us of that whenever we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 lot for your attention and of course we welcome any questions, live or via email later.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64e6924d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64e6924d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64e6924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64e6924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85a782dd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85a782d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and traffic engineering are an evergreen topic in networking.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make best use of network infrastructures, it is often critical for network operators to use clever traffic engineering algorithms which, e.g., avoid congestion.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in fact, many of the recent innovations in networking were motivated by the desire to make traffic engineering more flexible and improve routing.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Traditionally, traffic engineering flexibilities were rather limited, forcing operators to manually adjust weights to change shortest paths.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recent technologies, related to MPLS, SDN and Segment Routing, facilitate a more direct control over the routes, and their benefits have been demonstrated in many use cases over the last years.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86925f7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86925f7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85a782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85a782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Vielen Dank!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98c359dd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98c359dd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5a782d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85a782d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look at some of the factors that influence routing and traffic engineering.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routing algorithms need to adhere to some constraints, for example, we typically don’t want loops in our routes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85a782dd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85a782d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we must guarantee that all packets pass a firewall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85a782dd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85a782dd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a certain region must be avoided at all cost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85a782d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85a782d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just topology influences these decisions, we may have attributes on nodes that must be considered for efficiency or regulations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5a782dd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5a782dd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these properties have in common: they are properties of </a:t>
            </a:r>
            <a:r>
              <a:rPr lang="en" sz="18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individual routes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call them </a:t>
            </a: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consistency properties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There are different ways of expressing them and of making quantitative statements for them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85a782dd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85a782d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coherence properties, another class of properties is often forgotten, that has an equally high impact on network optimization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2042963"/>
            <a:ext cx="9153000" cy="3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0" y="1032310"/>
            <a:ext cx="9144000" cy="10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305991" y="1162250"/>
            <a:ext cx="853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05991" y="1693320"/>
            <a:ext cx="8532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900115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648200" y="900115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685800" y="1597826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7" name="Google Shape;97;p20"/>
          <p:cNvSpPr txBox="1"/>
          <p:nvPr>
            <p:ph idx="3" type="body"/>
          </p:nvPr>
        </p:nvSpPr>
        <p:spPr>
          <a:xfrm>
            <a:off x="4645033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20"/>
          <p:cNvSpPr txBox="1"/>
          <p:nvPr>
            <p:ph idx="4" type="body"/>
          </p:nvPr>
        </p:nvSpPr>
        <p:spPr>
          <a:xfrm>
            <a:off x="4645033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457215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575050" y="204795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4" name="Google Shape;114;p23"/>
          <p:cNvSpPr txBox="1"/>
          <p:nvPr>
            <p:ph idx="2" type="body"/>
          </p:nvPr>
        </p:nvSpPr>
        <p:spPr>
          <a:xfrm>
            <a:off x="457215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792288" y="402551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 rot="5400000">
            <a:off x="6012600" y="771583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 rot="5400000">
            <a:off x="1821600" y="-1209617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>
            <p:ph idx="2" type="pic"/>
          </p:nvPr>
        </p:nvSpPr>
        <p:spPr>
          <a:xfrm>
            <a:off x="0" y="2042963"/>
            <a:ext cx="9153000" cy="3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8"/>
          <p:cNvSpPr/>
          <p:nvPr/>
        </p:nvSpPr>
        <p:spPr>
          <a:xfrm>
            <a:off x="0" y="1032310"/>
            <a:ext cx="9144000" cy="10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8"/>
          <p:cNvSpPr txBox="1"/>
          <p:nvPr>
            <p:ph type="ctrTitle"/>
          </p:nvPr>
        </p:nvSpPr>
        <p:spPr>
          <a:xfrm>
            <a:off x="305991" y="1162250"/>
            <a:ext cx="853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305991" y="1693320"/>
            <a:ext cx="8532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/>
            </a:lvl1pPr>
            <a:lvl2pPr indent="0" lvl="1" marL="0" rtl="0" algn="ctr">
              <a:spcBef>
                <a:spcPts val="0"/>
              </a:spcBef>
              <a:buNone/>
              <a:defRPr b="1" sz="1400"/>
            </a:lvl2pPr>
            <a:lvl3pPr indent="0" lvl="2" marL="0" rtl="0" algn="ctr">
              <a:spcBef>
                <a:spcPts val="0"/>
              </a:spcBef>
              <a:buNone/>
              <a:defRPr b="1" sz="1400"/>
            </a:lvl3pPr>
            <a:lvl4pPr indent="0" lvl="3" marL="0" rtl="0" algn="ctr">
              <a:spcBef>
                <a:spcPts val="0"/>
              </a:spcBef>
              <a:buNone/>
              <a:defRPr b="1" sz="1400"/>
            </a:lvl4pPr>
            <a:lvl5pPr indent="0" lvl="4" marL="0" rtl="0" algn="ctr">
              <a:spcBef>
                <a:spcPts val="0"/>
              </a:spcBef>
              <a:buNone/>
              <a:defRPr b="1" sz="1400"/>
            </a:lvl5pPr>
            <a:lvl6pPr indent="0" lvl="5" marL="0" rtl="0" algn="ctr">
              <a:spcBef>
                <a:spcPts val="0"/>
              </a:spcBef>
              <a:buNone/>
              <a:defRPr b="1" sz="1400"/>
            </a:lvl6pPr>
            <a:lvl7pPr indent="0" lvl="6" marL="0" rtl="0" algn="ctr">
              <a:spcBef>
                <a:spcPts val="0"/>
              </a:spcBef>
              <a:buNone/>
              <a:defRPr b="1" sz="1400"/>
            </a:lvl7pPr>
            <a:lvl8pPr indent="0" lvl="7" marL="0" rtl="0" algn="ctr">
              <a:spcBef>
                <a:spcPts val="0"/>
              </a:spcBef>
              <a:buNone/>
              <a:defRPr b="1" sz="1400"/>
            </a:lvl8pPr>
            <a:lvl9pPr indent="0" lvl="8" marL="0" rtl="0" algn="ctr">
              <a:spcBef>
                <a:spcPts val="0"/>
              </a:spcBef>
              <a:buNone/>
              <a:defRPr b="1"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7200" y="900115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8" name="Google Shape;158;p30"/>
          <p:cNvSpPr txBox="1"/>
          <p:nvPr>
            <p:ph idx="2" type="body"/>
          </p:nvPr>
        </p:nvSpPr>
        <p:spPr>
          <a:xfrm>
            <a:off x="4648200" y="900115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9" name="Google Shape;159;p3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/>
            </a:lvl1pPr>
            <a:lvl2pPr indent="0" lvl="1" marL="0" rtl="0" algn="ctr">
              <a:spcBef>
                <a:spcPts val="0"/>
              </a:spcBef>
              <a:buNone/>
              <a:defRPr b="1" sz="1400"/>
            </a:lvl2pPr>
            <a:lvl3pPr indent="0" lvl="2" marL="0" rtl="0" algn="ctr">
              <a:spcBef>
                <a:spcPts val="0"/>
              </a:spcBef>
              <a:buNone/>
              <a:defRPr b="1" sz="1400"/>
            </a:lvl3pPr>
            <a:lvl4pPr indent="0" lvl="3" marL="0" rtl="0" algn="ctr">
              <a:spcBef>
                <a:spcPts val="0"/>
              </a:spcBef>
              <a:buNone/>
              <a:defRPr b="1" sz="1400"/>
            </a:lvl4pPr>
            <a:lvl5pPr indent="0" lvl="4" marL="0" rtl="0" algn="ctr">
              <a:spcBef>
                <a:spcPts val="0"/>
              </a:spcBef>
              <a:buNone/>
              <a:defRPr b="1" sz="1400"/>
            </a:lvl5pPr>
            <a:lvl6pPr indent="0" lvl="5" marL="0" rtl="0" algn="ctr">
              <a:spcBef>
                <a:spcPts val="0"/>
              </a:spcBef>
              <a:buNone/>
              <a:defRPr b="1" sz="1400"/>
            </a:lvl6pPr>
            <a:lvl7pPr indent="0" lvl="6" marL="0" rtl="0" algn="ctr">
              <a:spcBef>
                <a:spcPts val="0"/>
              </a:spcBef>
              <a:buNone/>
              <a:defRPr b="1" sz="1400"/>
            </a:lvl7pPr>
            <a:lvl8pPr indent="0" lvl="7" marL="0" rtl="0" algn="ctr">
              <a:spcBef>
                <a:spcPts val="0"/>
              </a:spcBef>
              <a:buNone/>
              <a:defRPr b="1" sz="1400"/>
            </a:lvl8pPr>
            <a:lvl9pPr indent="0" lvl="8" marL="0" rtl="0" algn="ctr">
              <a:spcBef>
                <a:spcPts val="0"/>
              </a:spcBef>
              <a:buNone/>
              <a:defRPr b="1"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685800" y="1597826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3" name="Google Shape;183;p3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84" name="Google Shape;184;p34"/>
          <p:cNvSpPr txBox="1"/>
          <p:nvPr>
            <p:ph idx="3" type="body"/>
          </p:nvPr>
        </p:nvSpPr>
        <p:spPr>
          <a:xfrm>
            <a:off x="4645033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5" name="Google Shape;185;p34"/>
          <p:cNvSpPr txBox="1"/>
          <p:nvPr>
            <p:ph idx="4" type="body"/>
          </p:nvPr>
        </p:nvSpPr>
        <p:spPr>
          <a:xfrm>
            <a:off x="4645033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86" name="Google Shape;186;p3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457215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575050" y="204795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1" name="Google Shape;201;p37"/>
          <p:cNvSpPr txBox="1"/>
          <p:nvPr>
            <p:ph idx="2" type="body"/>
          </p:nvPr>
        </p:nvSpPr>
        <p:spPr>
          <a:xfrm>
            <a:off x="457215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2" name="Google Shape;202;p3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1792288" y="402551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 rot="5400000">
            <a:off x="6012600" y="771583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 rot="5400000">
            <a:off x="1821600" y="-1209617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4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1pPr>
            <a:lvl2pPr indent="0" lvl="1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2pPr>
            <a:lvl3pPr indent="0" lvl="2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3pPr>
            <a:lvl4pPr indent="0" lvl="3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4pPr>
            <a:lvl5pPr indent="0" lvl="4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5pPr>
            <a:lvl6pPr indent="0" lvl="5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6pPr>
            <a:lvl7pPr indent="0" lvl="6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7pPr>
            <a:lvl8pPr indent="0" lvl="7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8pPr>
            <a:lvl9pPr indent="0" lvl="8" marL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>
  <p:cSld name="Titel und Inhal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05990" y="1707356"/>
            <a:ext cx="63996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0" type="dt"/>
          </p:nvPr>
        </p:nvSpPr>
        <p:spPr>
          <a:xfrm>
            <a:off x="305992" y="4816800"/>
            <a:ext cx="54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11" type="ftr"/>
          </p:nvPr>
        </p:nvSpPr>
        <p:spPr>
          <a:xfrm>
            <a:off x="854710" y="4816800"/>
            <a:ext cx="585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217010" y="4816800"/>
            <a:ext cx="62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305990" y="999140"/>
            <a:ext cx="6399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3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43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43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623888" y="3442099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45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5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46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6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4" name="Google Shape;264;p47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3" type="body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6" name="Google Shape;266;p47"/>
          <p:cNvSpPr txBox="1"/>
          <p:nvPr>
            <p:ph idx="4" type="body"/>
          </p:nvPr>
        </p:nvSpPr>
        <p:spPr>
          <a:xfrm>
            <a:off x="4629151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9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49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50"/>
          <p:cNvSpPr txBox="1"/>
          <p:nvPr>
            <p:ph idx="1" type="body"/>
          </p:nvPr>
        </p:nvSpPr>
        <p:spPr>
          <a:xfrm>
            <a:off x="3887391" y="740570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82" name="Google Shape;282;p5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3" name="Google Shape;283;p50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50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50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51"/>
          <p:cNvSpPr/>
          <p:nvPr>
            <p:ph idx="2" type="pic"/>
          </p:nvPr>
        </p:nvSpPr>
        <p:spPr>
          <a:xfrm>
            <a:off x="3887391" y="740570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0" name="Google Shape;290;p51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5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52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2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 rot="5400000">
            <a:off x="5350051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53"/>
          <p:cNvSpPr txBox="1"/>
          <p:nvPr>
            <p:ph idx="1" type="body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53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53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mailto:gtredan@laas.fr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Relationship Id="rId4" Type="http://schemas.openxmlformats.org/officeDocument/2006/relationships/hyperlink" Target="https://papers.ssrn.com/sol3/papers.cfm?abstract_id=870269" TargetMode="External"/><Relationship Id="rId9" Type="http://schemas.openxmlformats.org/officeDocument/2006/relationships/hyperlink" Target="mailto:stefan_schmid@univie.ac.at" TargetMode="External"/><Relationship Id="rId5" Type="http://schemas.openxmlformats.org/officeDocument/2006/relationships/hyperlink" Target="https://dl.acm.org/doi/pdf/10.1145/1324215.1324236" TargetMode="External"/><Relationship Id="rId6" Type="http://schemas.openxmlformats.org/officeDocument/2006/relationships/hyperlink" Target="https://dl.acm.org/doi/pdf/10.1145/3154501" TargetMode="External"/><Relationship Id="rId7" Type="http://schemas.openxmlformats.org/officeDocument/2006/relationships/image" Target="../media/image14.png"/><Relationship Id="rId8" Type="http://schemas.openxmlformats.org/officeDocument/2006/relationships/hyperlink" Target="mailto:yvonneanne@dfinity.or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5.xm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12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311" name="Google Shape;311;p5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312" name="Google Shape;312;p54"/>
          <p:cNvSpPr txBox="1"/>
          <p:nvPr/>
        </p:nvSpPr>
        <p:spPr>
          <a:xfrm>
            <a:off x="1143000" y="1581150"/>
            <a:ext cx="384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DFINITY Onboarding Deck</a:t>
            </a:r>
            <a:endParaRPr sz="1100"/>
          </a:p>
        </p:txBody>
      </p:sp>
      <p:pic>
        <p:nvPicPr>
          <p:cNvPr id="313" name="Google Shape;31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8349" y="0"/>
            <a:ext cx="9810747" cy="5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25" y="344725"/>
            <a:ext cx="1615326" cy="9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4"/>
          <p:cNvSpPr txBox="1"/>
          <p:nvPr/>
        </p:nvSpPr>
        <p:spPr>
          <a:xfrm>
            <a:off x="433000" y="1789625"/>
            <a:ext cx="84210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Implications of Routing Coherence and Consistency </a:t>
            </a:r>
            <a:br>
              <a:rPr b="1"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 Network Optimization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05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Yvonne-Anne Pignolet (DFINITY), Stefan Schmid (University of Vienna) , Gilles Tredan (LAAS-CNRS)</a:t>
            </a:r>
            <a:endParaRPr sz="2050">
              <a:solidFill>
                <a:schemeClr val="lt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594360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65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IFIP Networking 2020</a:t>
            </a:r>
            <a:endParaRPr b="1" sz="2100">
              <a:solidFill>
                <a:srgbClr val="FBB03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Coherence </a:t>
            </a:r>
            <a:r>
              <a:rPr lang="en" sz="4000"/>
              <a:t>Properties</a:t>
            </a:r>
            <a:endParaRPr sz="4000"/>
          </a:p>
        </p:txBody>
      </p:sp>
      <p:sp>
        <p:nvSpPr>
          <p:cNvPr id="410" name="Google Shape;410;p63"/>
          <p:cNvSpPr txBox="1"/>
          <p:nvPr>
            <p:ph idx="4294967295" type="body"/>
          </p:nvPr>
        </p:nvSpPr>
        <p:spPr>
          <a:xfrm>
            <a:off x="97375" y="118002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Some properties hold for a </a:t>
            </a:r>
            <a:r>
              <a:rPr lang="en" sz="2400">
                <a:solidFill>
                  <a:srgbClr val="E69138"/>
                </a:solidFill>
              </a:rPr>
              <a:t>set of routes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(not individual routes)</a:t>
            </a:r>
            <a:br>
              <a:rPr lang="en" sz="2400"/>
            </a:br>
            <a:r>
              <a:rPr lang="en" sz="2400"/>
              <a:t>=&gt; </a:t>
            </a:r>
            <a:r>
              <a:rPr b="1" lang="en" sz="2400">
                <a:solidFill>
                  <a:schemeClr val="accent1"/>
                </a:solidFill>
              </a:rPr>
              <a:t>coherence properties</a:t>
            </a:r>
            <a:endParaRPr b="1" sz="2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Examples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" sz="2400"/>
              <a:t>Symmetric:  A -&gt; B, B -&gt; A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Confluent: same dst routes form a tree</a:t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2400"/>
              <a:t>	Useful for </a:t>
            </a:r>
            <a:r>
              <a:rPr lang="en" sz="2400">
                <a:solidFill>
                  <a:srgbClr val="E69138"/>
                </a:solidFill>
              </a:rPr>
              <a:t>load balancing, routing table space, CPU </a:t>
            </a:r>
            <a:endParaRPr sz="2400">
              <a:solidFill>
                <a:srgbClr val="E69138"/>
              </a:solidFill>
            </a:endParaRPr>
          </a:p>
        </p:txBody>
      </p:sp>
      <p:sp>
        <p:nvSpPr>
          <p:cNvPr id="411" name="Google Shape;411;p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3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Coherence Illustration</a:t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958300"/>
            <a:ext cx="4405000" cy="19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4"/>
          <p:cNvSpPr txBox="1"/>
          <p:nvPr/>
        </p:nvSpPr>
        <p:spPr>
          <a:xfrm>
            <a:off x="639675" y="3816050"/>
            <a:ext cx="4567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&gt;		     		!			   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64"/>
          <p:cNvSpPr txBox="1"/>
          <p:nvPr/>
        </p:nvSpPr>
        <p:spPr>
          <a:xfrm>
            <a:off x="5207175" y="1849200"/>
            <a:ext cx="3769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Load Balancing: </a:t>
            </a:r>
            <a:br>
              <a:rPr lang="en" sz="1900">
                <a:latin typeface="Calibri"/>
                <a:ea typeface="Calibri"/>
                <a:cs typeface="Calibri"/>
                <a:sym typeface="Calibri"/>
              </a:rPr>
            </a:b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Is u_2 congested 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Monitoring: </a:t>
            </a:r>
            <a:br>
              <a:rPr lang="en" sz="1900">
                <a:latin typeface="Calibri"/>
                <a:ea typeface="Calibri"/>
                <a:cs typeface="Calibri"/>
                <a:sym typeface="Calibri"/>
              </a:rPr>
            </a:b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Is u_1 up 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Different answers depending on coherence...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64"/>
          <p:cNvSpPr txBox="1"/>
          <p:nvPr/>
        </p:nvSpPr>
        <p:spPr>
          <a:xfrm>
            <a:off x="79875" y="1071750"/>
            <a:ext cx="8514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roperties of 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routes = “how routes relate to each other”</a:t>
            </a:r>
            <a:endParaRPr sz="2100"/>
          </a:p>
        </p:txBody>
      </p:sp>
      <p:sp>
        <p:nvSpPr>
          <p:cNvPr id="422" name="Google Shape;422;p64"/>
          <p:cNvSpPr txBox="1"/>
          <p:nvPr/>
        </p:nvSpPr>
        <p:spPr>
          <a:xfrm>
            <a:off x="639675" y="42170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dst routes form a tree</a:t>
            </a:r>
            <a:endParaRPr/>
          </a:p>
        </p:txBody>
      </p:sp>
      <p:sp>
        <p:nvSpPr>
          <p:cNvPr id="423" name="Google Shape;423;p64"/>
          <p:cNvSpPr txBox="1"/>
          <p:nvPr/>
        </p:nvSpPr>
        <p:spPr>
          <a:xfrm>
            <a:off x="2117125" y="42170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exactly one route per src-dst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4"/>
          <p:cNvSpPr txBox="1"/>
          <p:nvPr/>
        </p:nvSpPr>
        <p:spPr>
          <a:xfrm>
            <a:off x="3821775" y="42170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routes set are valid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4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Motivation for This Paper</a:t>
            </a:r>
            <a:endParaRPr sz="4000"/>
          </a:p>
        </p:txBody>
      </p:sp>
      <p:sp>
        <p:nvSpPr>
          <p:cNvPr id="431" name="Google Shape;431;p65"/>
          <p:cNvSpPr txBox="1"/>
          <p:nvPr>
            <p:ph idx="4294967295" type="body"/>
          </p:nvPr>
        </p:nvSpPr>
        <p:spPr>
          <a:xfrm>
            <a:off x="286050" y="1117475"/>
            <a:ext cx="8571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Consistency </a:t>
            </a:r>
            <a:r>
              <a:rPr lang="en" sz="2600">
                <a:solidFill>
                  <a:srgbClr val="ED7D31"/>
                </a:solidFill>
              </a:rPr>
              <a:t>and </a:t>
            </a:r>
            <a:r>
              <a:rPr lang="en" sz="2500"/>
              <a:t>coherence</a:t>
            </a:r>
            <a:r>
              <a:rPr lang="en" sz="2500"/>
              <a:t> requirements influence: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" sz="2500"/>
              <a:t>available </a:t>
            </a:r>
            <a:r>
              <a:rPr lang="en" sz="2600">
                <a:solidFill>
                  <a:srgbClr val="ED7D31"/>
                </a:solidFill>
              </a:rPr>
              <a:t>path diversity </a:t>
            </a:r>
            <a:r>
              <a:rPr lang="en" sz="2600">
                <a:solidFill>
                  <a:srgbClr val="000000"/>
                </a:solidFill>
              </a:rPr>
              <a:t>(search space)</a:t>
            </a:r>
            <a:r>
              <a:rPr lang="en" sz="2500"/>
              <a:t>... 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" sz="2500"/>
              <a:t>… and hence achievable </a:t>
            </a:r>
            <a:r>
              <a:rPr lang="en" sz="2600">
                <a:solidFill>
                  <a:srgbClr val="ED7D31"/>
                </a:solidFill>
              </a:rPr>
              <a:t>objective </a:t>
            </a:r>
            <a:r>
              <a:rPr lang="en" sz="2500"/>
              <a:t>function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" sz="2500"/>
              <a:t>… and hardness of underlying </a:t>
            </a:r>
            <a:r>
              <a:rPr lang="en" sz="2600">
                <a:solidFill>
                  <a:srgbClr val="ED7D31"/>
                </a:solidFill>
              </a:rPr>
              <a:t>optimization </a:t>
            </a:r>
            <a:r>
              <a:rPr lang="en" sz="2500"/>
              <a:t>problems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However: 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" sz="2500"/>
              <a:t>Effects </a:t>
            </a:r>
            <a:r>
              <a:rPr lang="en" sz="2600">
                <a:solidFill>
                  <a:srgbClr val="ED7D31"/>
                </a:solidFill>
              </a:rPr>
              <a:t>hardly understood</a:t>
            </a:r>
            <a:r>
              <a:rPr lang="en" sz="2500"/>
              <a:t> today</a:t>
            </a:r>
            <a:endParaRPr sz="2500"/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" sz="2500"/>
              <a:t>Algorithm designers often just think about </a:t>
            </a:r>
            <a:r>
              <a:rPr lang="en" sz="2600">
                <a:solidFill>
                  <a:srgbClr val="ED7D31"/>
                </a:solidFill>
              </a:rPr>
              <a:t>graphs</a:t>
            </a:r>
            <a:endParaRPr sz="2600">
              <a:solidFill>
                <a:srgbClr val="ED7D3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500"/>
              <a:buChar char="•"/>
            </a:pPr>
            <a:r>
              <a:rPr lang="en" sz="2500">
                <a:solidFill>
                  <a:srgbClr val="3D85C6"/>
                </a:solidFill>
              </a:rPr>
              <a:t>We need to account for the routing model </a:t>
            </a:r>
            <a:r>
              <a:rPr lang="en" sz="2600">
                <a:solidFill>
                  <a:srgbClr val="3D85C6"/>
                </a:solidFill>
              </a:rPr>
              <a:t>influence </a:t>
            </a:r>
            <a:r>
              <a:rPr lang="en" sz="2500">
                <a:solidFill>
                  <a:srgbClr val="3D85C6"/>
                </a:solidFill>
              </a:rPr>
              <a:t>!  </a:t>
            </a:r>
            <a:endParaRPr sz="25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5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descr="Image result for roadmap" id="439" name="Google Shape;4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875" y="2848875"/>
            <a:ext cx="2857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382000" y="1302175"/>
            <a:ext cx="85653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How did we end up working on this?</a:t>
            </a:r>
            <a:br>
              <a:rPr lang="en" sz="2800"/>
            </a:b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Routing models</a:t>
            </a:r>
            <a:br>
              <a:rPr lang="en" sz="2800"/>
            </a:b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Impact on quality and complexity</a:t>
            </a:r>
            <a:br>
              <a:rPr lang="en" sz="2800"/>
            </a:b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Empirical findings</a:t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41" name="Google Shape;441;p66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Tomography</a:t>
            </a:r>
            <a:endParaRPr/>
          </a:p>
        </p:txBody>
      </p:sp>
      <p:sp>
        <p:nvSpPr>
          <p:cNvPr id="447" name="Google Shape;447;p67"/>
          <p:cNvSpPr txBox="1"/>
          <p:nvPr>
            <p:ph idx="1" type="body"/>
          </p:nvPr>
        </p:nvSpPr>
        <p:spPr>
          <a:xfrm>
            <a:off x="457200" y="1200151"/>
            <a:ext cx="8229600" cy="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 sz="2300"/>
              <a:t>obtain detailed picture of network from </a:t>
            </a:r>
            <a:r>
              <a:rPr b="1" lang="en" sz="2300">
                <a:solidFill>
                  <a:srgbClr val="B45F06"/>
                </a:solidFill>
              </a:rPr>
              <a:t>E2E measurements</a:t>
            </a:r>
            <a:endParaRPr b="1" sz="2300">
              <a:solidFill>
                <a:srgbClr val="B45F06"/>
              </a:solidFill>
            </a:endParaRPr>
          </a:p>
        </p:txBody>
      </p:sp>
      <p:sp>
        <p:nvSpPr>
          <p:cNvPr id="448" name="Google Shape;448;p67"/>
          <p:cNvSpPr/>
          <p:nvPr/>
        </p:nvSpPr>
        <p:spPr>
          <a:xfrm>
            <a:off x="4139750" y="3000450"/>
            <a:ext cx="4473300" cy="14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 problem:</a:t>
            </a:r>
            <a:b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deploy minimum equipment to monitor all edges</a:t>
            </a:r>
            <a:endParaRPr sz="2600">
              <a:solidFill>
                <a:srgbClr val="434343"/>
              </a:solidFill>
            </a:endParaRPr>
          </a:p>
        </p:txBody>
      </p:sp>
      <p:pic>
        <p:nvPicPr>
          <p:cNvPr id="449" name="Google Shape;449;p67"/>
          <p:cNvPicPr preferRelativeResize="0"/>
          <p:nvPr/>
        </p:nvPicPr>
        <p:blipFill rotWithShape="1">
          <a:blip r:embed="rId3">
            <a:alphaModFix/>
          </a:blip>
          <a:srcRect b="0" l="-2827" r="0" t="0"/>
          <a:stretch/>
        </p:blipFill>
        <p:spPr>
          <a:xfrm>
            <a:off x="647225" y="2291875"/>
            <a:ext cx="27653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1881600" y="2680475"/>
            <a:ext cx="1349175" cy="1522600"/>
          </a:xfrm>
          <a:custGeom>
            <a:rect b="b" l="l" r="r" t="t"/>
            <a:pathLst>
              <a:path extrusionOk="0" h="60904" w="53967">
                <a:moveTo>
                  <a:pt x="0" y="43049"/>
                </a:moveTo>
                <a:cubicBezTo>
                  <a:pt x="4692" y="46013"/>
                  <a:pt x="19279" y="60150"/>
                  <a:pt x="28153" y="60833"/>
                </a:cubicBezTo>
                <a:cubicBezTo>
                  <a:pt x="37027" y="61516"/>
                  <a:pt x="50078" y="57284"/>
                  <a:pt x="53246" y="47145"/>
                </a:cubicBezTo>
                <a:cubicBezTo>
                  <a:pt x="56414" y="37006"/>
                  <a:pt x="48177" y="7858"/>
                  <a:pt x="4716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51" name="Google Shape;4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25" y="2072040"/>
            <a:ext cx="1731675" cy="99942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 txBox="1"/>
          <p:nvPr/>
        </p:nvSpPr>
        <p:spPr>
          <a:xfrm>
            <a:off x="3935150" y="2143050"/>
            <a:ext cx="534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=&gt; </a:t>
            </a:r>
            <a:r>
              <a:rPr b="1" lang="en" sz="2300">
                <a:solidFill>
                  <a:srgbClr val="0B5394"/>
                </a:solidFill>
              </a:rPr>
              <a:t>Infer</a:t>
            </a:r>
            <a:r>
              <a:rPr lang="en" sz="2300">
                <a:solidFill>
                  <a:schemeClr val="dk1"/>
                </a:solidFill>
              </a:rPr>
              <a:t> topology and link status</a:t>
            </a:r>
            <a:endParaRPr sz="2300"/>
          </a:p>
        </p:txBody>
      </p:sp>
      <p:sp>
        <p:nvSpPr>
          <p:cNvPr id="453" name="Google Shape;453;p67"/>
          <p:cNvSpPr/>
          <p:nvPr/>
        </p:nvSpPr>
        <p:spPr>
          <a:xfrm>
            <a:off x="2262225" y="2604425"/>
            <a:ext cx="893500" cy="1197650"/>
          </a:xfrm>
          <a:custGeom>
            <a:rect b="b" l="l" r="r" t="t"/>
            <a:pathLst>
              <a:path extrusionOk="0" h="47906" w="35740">
                <a:moveTo>
                  <a:pt x="0" y="0"/>
                </a:moveTo>
                <a:cubicBezTo>
                  <a:pt x="3422" y="887"/>
                  <a:pt x="15970" y="2915"/>
                  <a:pt x="20532" y="5323"/>
                </a:cubicBezTo>
                <a:cubicBezTo>
                  <a:pt x="25095" y="7731"/>
                  <a:pt x="24840" y="7351"/>
                  <a:pt x="27375" y="14448"/>
                </a:cubicBezTo>
                <a:cubicBezTo>
                  <a:pt x="29910" y="21545"/>
                  <a:pt x="34346" y="42330"/>
                  <a:pt x="35740" y="4790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4" name="Google Shape;454;p67"/>
          <p:cNvSpPr txBox="1"/>
          <p:nvPr/>
        </p:nvSpPr>
        <p:spPr>
          <a:xfrm>
            <a:off x="588388" y="2072050"/>
            <a:ext cx="188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link (B,C) up?</a:t>
            </a:r>
            <a:endParaRPr sz="1900"/>
          </a:p>
        </p:txBody>
      </p:sp>
      <p:sp>
        <p:nvSpPr>
          <p:cNvPr id="455" name="Google Shape;455;p67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Tomography</a:t>
            </a:r>
            <a:endParaRPr/>
          </a:p>
        </p:txBody>
      </p:sp>
      <p:sp>
        <p:nvSpPr>
          <p:cNvPr id="461" name="Google Shape;461;p68"/>
          <p:cNvSpPr txBox="1"/>
          <p:nvPr>
            <p:ph idx="1" type="body"/>
          </p:nvPr>
        </p:nvSpPr>
        <p:spPr>
          <a:xfrm>
            <a:off x="457200" y="1200151"/>
            <a:ext cx="8229600" cy="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 sz="2300"/>
              <a:t>obtain detailed picture of network from </a:t>
            </a:r>
            <a:r>
              <a:rPr b="1" lang="en" sz="2300">
                <a:solidFill>
                  <a:srgbClr val="B45F06"/>
                </a:solidFill>
              </a:rPr>
              <a:t>E2E measurements</a:t>
            </a:r>
            <a:endParaRPr b="1" sz="2300">
              <a:solidFill>
                <a:srgbClr val="B45F06"/>
              </a:solidFill>
            </a:endParaRPr>
          </a:p>
        </p:txBody>
      </p:sp>
      <p:sp>
        <p:nvSpPr>
          <p:cNvPr id="462" name="Google Shape;462;p68"/>
          <p:cNvSpPr/>
          <p:nvPr/>
        </p:nvSpPr>
        <p:spPr>
          <a:xfrm>
            <a:off x="4139750" y="3000450"/>
            <a:ext cx="4473300" cy="14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 problem:</a:t>
            </a:r>
            <a:b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deploy minimum equipment to monitor all edges</a:t>
            </a:r>
            <a:endParaRPr sz="2600">
              <a:solidFill>
                <a:srgbClr val="434343"/>
              </a:solidFill>
            </a:endParaRPr>
          </a:p>
        </p:txBody>
      </p:sp>
      <p:pic>
        <p:nvPicPr>
          <p:cNvPr id="463" name="Google Shape;463;p68"/>
          <p:cNvPicPr preferRelativeResize="0"/>
          <p:nvPr/>
        </p:nvPicPr>
        <p:blipFill rotWithShape="1">
          <a:blip r:embed="rId3">
            <a:alphaModFix/>
          </a:blip>
          <a:srcRect b="0" l="-2827" r="0" t="0"/>
          <a:stretch/>
        </p:blipFill>
        <p:spPr>
          <a:xfrm>
            <a:off x="647225" y="2291875"/>
            <a:ext cx="27653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8"/>
          <p:cNvSpPr/>
          <p:nvPr/>
        </p:nvSpPr>
        <p:spPr>
          <a:xfrm>
            <a:off x="1881600" y="2680475"/>
            <a:ext cx="1349175" cy="1522600"/>
          </a:xfrm>
          <a:custGeom>
            <a:rect b="b" l="l" r="r" t="t"/>
            <a:pathLst>
              <a:path extrusionOk="0" h="60904" w="53967">
                <a:moveTo>
                  <a:pt x="0" y="43049"/>
                </a:moveTo>
                <a:cubicBezTo>
                  <a:pt x="4692" y="46013"/>
                  <a:pt x="19279" y="60150"/>
                  <a:pt x="28153" y="60833"/>
                </a:cubicBezTo>
                <a:cubicBezTo>
                  <a:pt x="37027" y="61516"/>
                  <a:pt x="50078" y="57284"/>
                  <a:pt x="53246" y="47145"/>
                </a:cubicBezTo>
                <a:cubicBezTo>
                  <a:pt x="56414" y="37006"/>
                  <a:pt x="48177" y="7858"/>
                  <a:pt x="4716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25" y="2072040"/>
            <a:ext cx="1731675" cy="99942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8"/>
          <p:cNvSpPr txBox="1"/>
          <p:nvPr/>
        </p:nvSpPr>
        <p:spPr>
          <a:xfrm>
            <a:off x="3935150" y="2143050"/>
            <a:ext cx="534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=&gt; </a:t>
            </a:r>
            <a:r>
              <a:rPr b="1" lang="en" sz="2300">
                <a:solidFill>
                  <a:srgbClr val="0B5394"/>
                </a:solidFill>
              </a:rPr>
              <a:t>Infer</a:t>
            </a:r>
            <a:r>
              <a:rPr lang="en" sz="2300">
                <a:solidFill>
                  <a:schemeClr val="dk1"/>
                </a:solidFill>
              </a:rPr>
              <a:t> topology and link status</a:t>
            </a:r>
            <a:endParaRPr sz="2300"/>
          </a:p>
        </p:txBody>
      </p:sp>
      <p:sp>
        <p:nvSpPr>
          <p:cNvPr id="467" name="Google Shape;467;p68"/>
          <p:cNvSpPr/>
          <p:nvPr/>
        </p:nvSpPr>
        <p:spPr>
          <a:xfrm>
            <a:off x="2262225" y="2604425"/>
            <a:ext cx="893500" cy="1197650"/>
          </a:xfrm>
          <a:custGeom>
            <a:rect b="b" l="l" r="r" t="t"/>
            <a:pathLst>
              <a:path extrusionOk="0" h="47906" w="35740">
                <a:moveTo>
                  <a:pt x="0" y="0"/>
                </a:moveTo>
                <a:cubicBezTo>
                  <a:pt x="3422" y="887"/>
                  <a:pt x="15970" y="2915"/>
                  <a:pt x="20532" y="5323"/>
                </a:cubicBezTo>
                <a:cubicBezTo>
                  <a:pt x="25095" y="7731"/>
                  <a:pt x="24840" y="7351"/>
                  <a:pt x="27375" y="14448"/>
                </a:cubicBezTo>
                <a:cubicBezTo>
                  <a:pt x="29910" y="21545"/>
                  <a:pt x="34346" y="42330"/>
                  <a:pt x="35740" y="4790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68" name="Google Shape;468;p68"/>
          <p:cNvSpPr txBox="1"/>
          <p:nvPr/>
        </p:nvSpPr>
        <p:spPr>
          <a:xfrm>
            <a:off x="588388" y="2072050"/>
            <a:ext cx="188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link (B,C) up?</a:t>
            </a:r>
            <a:endParaRPr sz="1900"/>
          </a:p>
        </p:txBody>
      </p:sp>
      <p:sp>
        <p:nvSpPr>
          <p:cNvPr id="469" name="Google Shape;469;p68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8"/>
          <p:cNvSpPr/>
          <p:nvPr/>
        </p:nvSpPr>
        <p:spPr>
          <a:xfrm>
            <a:off x="3017825" y="914875"/>
            <a:ext cx="5028300" cy="1863900"/>
          </a:xfrm>
          <a:prstGeom prst="wedgeRoundRectCallout">
            <a:avLst>
              <a:gd fmla="val 23197" name="adj1"/>
              <a:gd fmla="val 60297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Network graph input is not enough to solve this problem </a:t>
            </a:r>
            <a:br>
              <a:rPr lang="en" sz="2300"/>
            </a:br>
            <a:br>
              <a:rPr lang="en" sz="800"/>
            </a:br>
            <a:r>
              <a:rPr lang="en" sz="2300"/>
              <a:t> =&gt; Introduce </a:t>
            </a:r>
            <a:r>
              <a:rPr b="1" lang="en" sz="2300">
                <a:solidFill>
                  <a:srgbClr val="E69138"/>
                </a:solidFill>
              </a:rPr>
              <a:t>routing models</a:t>
            </a:r>
            <a:r>
              <a:rPr lang="en" sz="2300"/>
              <a:t> and   </a:t>
            </a:r>
            <a:br>
              <a:rPr lang="en" sz="2300"/>
            </a:br>
            <a:r>
              <a:rPr lang="en" sz="2300"/>
              <a:t>       investigate their </a:t>
            </a:r>
            <a:r>
              <a:rPr b="1" lang="en" sz="2300">
                <a:solidFill>
                  <a:srgbClr val="0B5394"/>
                </a:solidFill>
              </a:rPr>
              <a:t>impact</a:t>
            </a:r>
            <a:endParaRPr b="1" sz="23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Algorithms</a:t>
            </a:r>
            <a:endParaRPr/>
          </a:p>
        </p:txBody>
      </p:sp>
      <p:sp>
        <p:nvSpPr>
          <p:cNvPr id="476" name="Google Shape;476;p69"/>
          <p:cNvSpPr txBox="1"/>
          <p:nvPr>
            <p:ph idx="1" type="body"/>
          </p:nvPr>
        </p:nvSpPr>
        <p:spPr>
          <a:xfrm>
            <a:off x="381000" y="1200150"/>
            <a:ext cx="9302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Input G alone is ambiguous (even with shortest path consistency): </a:t>
            </a:r>
            <a:endParaRPr sz="2400"/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0" y="1656325"/>
            <a:ext cx="4498450" cy="236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00" y="1925050"/>
            <a:ext cx="4405000" cy="19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9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69"/>
          <p:cNvSpPr/>
          <p:nvPr/>
        </p:nvSpPr>
        <p:spPr>
          <a:xfrm>
            <a:off x="1160425" y="2629213"/>
            <a:ext cx="2290200" cy="423300"/>
          </a:xfrm>
          <a:prstGeom prst="wedgeRoundRectCallout">
            <a:avLst>
              <a:gd fmla="val -22317" name="adj1"/>
              <a:gd fmla="val -8983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consistent routes</a:t>
            </a:r>
            <a:endParaRPr/>
          </a:p>
        </p:txBody>
      </p:sp>
      <p:sp>
        <p:nvSpPr>
          <p:cNvPr id="481" name="Google Shape;481;p69"/>
          <p:cNvSpPr txBox="1"/>
          <p:nvPr/>
        </p:nvSpPr>
        <p:spPr>
          <a:xfrm>
            <a:off x="5059275" y="3816050"/>
            <a:ext cx="4567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&gt;		     		!			   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9"/>
          <p:cNvSpPr txBox="1"/>
          <p:nvPr/>
        </p:nvSpPr>
        <p:spPr>
          <a:xfrm>
            <a:off x="5135475" y="41408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dst routes form a tree</a:t>
            </a:r>
            <a:endParaRPr/>
          </a:p>
        </p:txBody>
      </p:sp>
      <p:sp>
        <p:nvSpPr>
          <p:cNvPr id="483" name="Google Shape;483;p69"/>
          <p:cNvSpPr txBox="1"/>
          <p:nvPr/>
        </p:nvSpPr>
        <p:spPr>
          <a:xfrm>
            <a:off x="6612925" y="40646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exactly one route per src-dst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8165175" y="40646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routes set are valid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Algorithms</a:t>
            </a:r>
            <a:endParaRPr/>
          </a:p>
        </p:txBody>
      </p:sp>
      <p:sp>
        <p:nvSpPr>
          <p:cNvPr id="490" name="Google Shape;490;p70"/>
          <p:cNvSpPr txBox="1"/>
          <p:nvPr>
            <p:ph idx="1" type="body"/>
          </p:nvPr>
        </p:nvSpPr>
        <p:spPr>
          <a:xfrm>
            <a:off x="381000" y="1200150"/>
            <a:ext cx="9302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Input G alone is ambiguous (even with shortest path consistency): </a:t>
            </a:r>
            <a:endParaRPr sz="2400"/>
          </a:p>
        </p:txBody>
      </p:sp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0" y="1656325"/>
            <a:ext cx="4498450" cy="236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00" y="1925050"/>
            <a:ext cx="4405000" cy="19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0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70"/>
          <p:cNvSpPr/>
          <p:nvPr/>
        </p:nvSpPr>
        <p:spPr>
          <a:xfrm>
            <a:off x="648000" y="3069775"/>
            <a:ext cx="2597100" cy="575100"/>
          </a:xfrm>
          <a:prstGeom prst="wedgeRoundRectCallout">
            <a:avLst>
              <a:gd fmla="val -24529" name="adj1"/>
              <a:gd fmla="val -7908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Coherence depends on </a:t>
            </a:r>
            <a:r>
              <a:rPr b="1" lang="en">
                <a:solidFill>
                  <a:srgbClr val="E69138"/>
                </a:solidFill>
              </a:rPr>
              <a:t>tie-breaking </a:t>
            </a:r>
            <a:r>
              <a:rPr lang="en"/>
              <a:t>decisions</a:t>
            </a:r>
            <a:endParaRPr/>
          </a:p>
        </p:txBody>
      </p:sp>
      <p:sp>
        <p:nvSpPr>
          <p:cNvPr id="495" name="Google Shape;495;p70"/>
          <p:cNvSpPr txBox="1"/>
          <p:nvPr/>
        </p:nvSpPr>
        <p:spPr>
          <a:xfrm>
            <a:off x="5059275" y="3816050"/>
            <a:ext cx="4567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&gt;		     		!			   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0"/>
          <p:cNvSpPr txBox="1"/>
          <p:nvPr/>
        </p:nvSpPr>
        <p:spPr>
          <a:xfrm>
            <a:off x="5135475" y="41408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dst routes form a tree</a:t>
            </a:r>
            <a:endParaRPr/>
          </a:p>
        </p:txBody>
      </p:sp>
      <p:sp>
        <p:nvSpPr>
          <p:cNvPr id="497" name="Google Shape;497;p70"/>
          <p:cNvSpPr txBox="1"/>
          <p:nvPr/>
        </p:nvSpPr>
        <p:spPr>
          <a:xfrm>
            <a:off x="6612925" y="40646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exactly one route per src-dst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0"/>
          <p:cNvSpPr txBox="1"/>
          <p:nvPr/>
        </p:nvSpPr>
        <p:spPr>
          <a:xfrm>
            <a:off x="8165175" y="4064625"/>
            <a:ext cx="10302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routes set are valid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Algorithms</a:t>
            </a:r>
            <a:endParaRPr/>
          </a:p>
        </p:txBody>
      </p:sp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381000" y="1200150"/>
            <a:ext cx="9302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Input G alone is ambiguous (even with shortest path consistency): </a:t>
            </a:r>
            <a:endParaRPr sz="2400"/>
          </a:p>
        </p:txBody>
      </p:sp>
      <p:pic>
        <p:nvPicPr>
          <p:cNvPr id="505" name="Google Shape;5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0" y="1656325"/>
            <a:ext cx="4498450" cy="236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00" y="1925050"/>
            <a:ext cx="4405000" cy="19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1"/>
          <p:cNvSpPr/>
          <p:nvPr/>
        </p:nvSpPr>
        <p:spPr>
          <a:xfrm>
            <a:off x="457200" y="4231225"/>
            <a:ext cx="8458500" cy="60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Tie-breaking is often overlooked in protocol design despite its impact</a:t>
            </a:r>
            <a:endParaRPr sz="2100"/>
          </a:p>
        </p:txBody>
      </p:sp>
      <p:sp>
        <p:nvSpPr>
          <p:cNvPr id="508" name="Google Shape;508;p71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71"/>
          <p:cNvSpPr txBox="1"/>
          <p:nvPr/>
        </p:nvSpPr>
        <p:spPr>
          <a:xfrm>
            <a:off x="5059275" y="3816050"/>
            <a:ext cx="4567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&gt;		     		!			   *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12013" y="-245238"/>
            <a:ext cx="1868950" cy="2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2"/>
          <p:cNvSpPr txBox="1"/>
          <p:nvPr>
            <p:ph idx="1" type="body"/>
          </p:nvPr>
        </p:nvSpPr>
        <p:spPr>
          <a:xfrm>
            <a:off x="166050" y="162472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Routing Model</a:t>
            </a:r>
            <a:endParaRPr/>
          </a:p>
        </p:txBody>
      </p:sp>
      <p:sp>
        <p:nvSpPr>
          <p:cNvPr id="516" name="Google Shape;516;p72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075" y="1624725"/>
            <a:ext cx="2803549" cy="28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2"/>
          <p:cNvSpPr txBox="1"/>
          <p:nvPr/>
        </p:nvSpPr>
        <p:spPr>
          <a:xfrm>
            <a:off x="5337600" y="2147175"/>
            <a:ext cx="6987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Invitation</a:t>
            </a:r>
            <a:r>
              <a:rPr lang="en" sz="4000"/>
              <a:t>: A Road Trip in Networks</a:t>
            </a:r>
            <a:endParaRPr sz="4000"/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150" y="888475"/>
            <a:ext cx="6517698" cy="36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988" y="3072725"/>
            <a:ext cx="25812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>
            <p:ph idx="4294967295" type="body"/>
          </p:nvPr>
        </p:nvSpPr>
        <p:spPr>
          <a:xfrm>
            <a:off x="5963525" y="4754201"/>
            <a:ext cx="3294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1100"/>
              <a:t>Road map 1927: Arizona and New Mexico</a:t>
            </a:r>
            <a:endParaRPr sz="300"/>
          </a:p>
        </p:txBody>
      </p:sp>
      <p:sp>
        <p:nvSpPr>
          <p:cNvPr id="324" name="Google Shape;324;p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55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50" y="949075"/>
            <a:ext cx="3984700" cy="41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</a:t>
            </a:r>
            <a:endParaRPr/>
          </a:p>
        </p:txBody>
      </p:sp>
      <p:sp>
        <p:nvSpPr>
          <p:cNvPr id="525" name="Google Shape;525;p73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50" y="949075"/>
            <a:ext cx="3984700" cy="41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4"/>
          <p:cNvSpPr txBox="1"/>
          <p:nvPr/>
        </p:nvSpPr>
        <p:spPr>
          <a:xfrm>
            <a:off x="91975" y="3169375"/>
            <a:ext cx="34119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Consistency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: per route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Shortest path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Way points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Valley-freedom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7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</a:t>
            </a:r>
            <a:endParaRPr/>
          </a:p>
        </p:txBody>
      </p:sp>
      <p:sp>
        <p:nvSpPr>
          <p:cNvPr id="533" name="Google Shape;533;p74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750" y="949075"/>
            <a:ext cx="3984700" cy="41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5"/>
          <p:cNvSpPr txBox="1"/>
          <p:nvPr/>
        </p:nvSpPr>
        <p:spPr>
          <a:xfrm>
            <a:off x="91975" y="3169375"/>
            <a:ext cx="34119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Consistency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: per route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Shortest path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Way points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Valley-freedom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75"/>
          <p:cNvSpPr txBox="1"/>
          <p:nvPr/>
        </p:nvSpPr>
        <p:spPr>
          <a:xfrm>
            <a:off x="6530275" y="2815800"/>
            <a:ext cx="25758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Coherence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per route 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Canonical properties of route sets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the space from most constrained model to most permissive model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&lt;, !, *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</a:t>
            </a:r>
            <a:endParaRPr/>
          </a:p>
        </p:txBody>
      </p:sp>
      <p:sp>
        <p:nvSpPr>
          <p:cNvPr id="542" name="Google Shape;542;p75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Complexity and Quality</a:t>
            </a:r>
            <a:endParaRPr/>
          </a:p>
        </p:txBody>
      </p:sp>
      <p:sp>
        <p:nvSpPr>
          <p:cNvPr id="548" name="Google Shape;548;p7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000"/>
              <a:t>Examples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Coherence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Tomography: 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!, &gt; : NP-hard in general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!: NP-hard on cactus graphs, possibly O(1) deployment</a:t>
            </a:r>
            <a:br>
              <a:rPr lang="en" sz="2000"/>
            </a:br>
            <a:r>
              <a:rPr lang="en" sz="2000"/>
              <a:t>&gt;: polynomial on cactus graphs and O(n) deployment</a:t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9" name="Google Shape;549;p76"/>
          <p:cNvPicPr preferRelativeResize="0"/>
          <p:nvPr/>
        </p:nvPicPr>
        <p:blipFill rotWithShape="1">
          <a:blip r:embed="rId3">
            <a:alphaModFix/>
          </a:blip>
          <a:srcRect b="62615" l="0" r="0" t="0"/>
          <a:stretch/>
        </p:blipFill>
        <p:spPr>
          <a:xfrm>
            <a:off x="5405426" y="1362325"/>
            <a:ext cx="4482723" cy="12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6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Complexity and Quality</a:t>
            </a:r>
            <a:endParaRPr/>
          </a:p>
        </p:txBody>
      </p:sp>
      <p:sp>
        <p:nvSpPr>
          <p:cNvPr id="556" name="Google Shape;556;p7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000"/>
              <a:t>Examples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Coherence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Tomography: 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!, &gt; : NP-hard in general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!: NP-hard on cactus graphs, possibly O(1) deployment</a:t>
            </a:r>
            <a:br>
              <a:rPr lang="en" sz="2000"/>
            </a:br>
            <a:r>
              <a:rPr lang="en" sz="2000"/>
              <a:t>&gt;: polynomial on cactus graphs and O(n) deployment</a:t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7" name="Google Shape;557;p77"/>
          <p:cNvSpPr txBox="1"/>
          <p:nvPr/>
        </p:nvSpPr>
        <p:spPr>
          <a:xfrm>
            <a:off x="457200" y="3368550"/>
            <a:ext cx="81780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engineering: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capacity-respecting paths in O(poly(n))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NP-hard if path must pass a given waypoint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congestion with sp up to Ω(n^2) larger than achievable</a:t>
            </a:r>
            <a:endParaRPr sz="2000"/>
          </a:p>
        </p:txBody>
      </p:sp>
      <p:pic>
        <p:nvPicPr>
          <p:cNvPr id="558" name="Google Shape;558;p77"/>
          <p:cNvPicPr preferRelativeResize="0"/>
          <p:nvPr/>
        </p:nvPicPr>
        <p:blipFill rotWithShape="1">
          <a:blip r:embed="rId3">
            <a:alphaModFix/>
          </a:blip>
          <a:srcRect b="62615" l="0" r="0" t="0"/>
          <a:stretch/>
        </p:blipFill>
        <p:spPr>
          <a:xfrm>
            <a:off x="5405426" y="1362325"/>
            <a:ext cx="4482723" cy="12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7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Complexity and Quality</a:t>
            </a:r>
            <a:endParaRPr/>
          </a:p>
        </p:txBody>
      </p:sp>
      <p:sp>
        <p:nvSpPr>
          <p:cNvPr id="565" name="Google Shape;565;p7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000"/>
              <a:t>Examples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Coherence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Tomography: 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!, &gt;: NP-hard in general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!: NP-hard on cactus graphs, possibly O(1) equipment</a:t>
            </a:r>
            <a:br>
              <a:rPr lang="en" sz="2000"/>
            </a:br>
            <a:r>
              <a:rPr lang="en" sz="2000"/>
              <a:t>&gt;: polynomial on cactus graphs and O(n) equipment</a:t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6" name="Google Shape;566;p78"/>
          <p:cNvSpPr txBox="1"/>
          <p:nvPr/>
        </p:nvSpPr>
        <p:spPr>
          <a:xfrm>
            <a:off x="457200" y="3368550"/>
            <a:ext cx="81780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engineering: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capacity-respecting s-t-path in O(poly(n)),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NP-hard if path must pass a given waypoint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congestion with sp up to Ω(n^ 2 ) larger than achievable</a:t>
            </a:r>
            <a:endParaRPr sz="2000"/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3">
            <a:alphaModFix/>
          </a:blip>
          <a:srcRect b="62615" l="0" r="0" t="0"/>
          <a:stretch/>
        </p:blipFill>
        <p:spPr>
          <a:xfrm>
            <a:off x="5405426" y="1362325"/>
            <a:ext cx="4482723" cy="12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78"/>
          <p:cNvSpPr/>
          <p:nvPr/>
        </p:nvSpPr>
        <p:spPr>
          <a:xfrm>
            <a:off x="4855200" y="2075250"/>
            <a:ext cx="3780000" cy="1644300"/>
          </a:xfrm>
          <a:prstGeom prst="wedgeRoundRectCallout">
            <a:avLst>
              <a:gd fmla="val 20405" name="adj1"/>
              <a:gd fmla="val 6691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Trade-off between </a:t>
            </a:r>
            <a:b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search space size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3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sz="23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</a:t>
            </a:r>
            <a:endParaRPr/>
          </a:p>
        </p:txBody>
      </p:sp>
      <p:pic>
        <p:nvPicPr>
          <p:cNvPr id="575" name="Google Shape;5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25" y="2815975"/>
            <a:ext cx="4932207" cy="28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9"/>
          <p:cNvSpPr/>
          <p:nvPr/>
        </p:nvSpPr>
        <p:spPr>
          <a:xfrm>
            <a:off x="644700" y="1333400"/>
            <a:ext cx="7919100" cy="5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Research question: How big is the search space in practice?</a:t>
            </a:r>
            <a:endParaRPr sz="1900"/>
          </a:p>
        </p:txBody>
      </p:sp>
      <p:pic>
        <p:nvPicPr>
          <p:cNvPr id="577" name="Google Shape;5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9779"/>
            <a:ext cx="3885301" cy="243424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 txBox="1"/>
          <p:nvPr/>
        </p:nvSpPr>
        <p:spPr>
          <a:xfrm>
            <a:off x="462925" y="2232275"/>
            <a:ext cx="3111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LAN/ datacenter topologies (synthetic)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9"/>
          <p:cNvSpPr txBox="1"/>
          <p:nvPr/>
        </p:nvSpPr>
        <p:spPr>
          <a:xfrm>
            <a:off x="5472700" y="2165450"/>
            <a:ext cx="2849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WAN/ topology zoo topologies (real)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79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79"/>
          <p:cNvSpPr/>
          <p:nvPr/>
        </p:nvSpPr>
        <p:spPr>
          <a:xfrm>
            <a:off x="3411625" y="4214525"/>
            <a:ext cx="326100" cy="1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</a:t>
            </a:r>
            <a:endParaRPr/>
          </a:p>
        </p:txBody>
      </p:sp>
      <p:sp>
        <p:nvSpPr>
          <p:cNvPr id="582" name="Google Shape;582;p79"/>
          <p:cNvSpPr/>
          <p:nvPr/>
        </p:nvSpPr>
        <p:spPr>
          <a:xfrm>
            <a:off x="3411625" y="4402625"/>
            <a:ext cx="552000" cy="1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</a:t>
            </a:r>
            <a:endParaRPr/>
          </a:p>
        </p:txBody>
      </p:sp>
      <p:sp>
        <p:nvSpPr>
          <p:cNvPr id="583" name="Google Shape;583;p79"/>
          <p:cNvSpPr/>
          <p:nvPr/>
        </p:nvSpPr>
        <p:spPr>
          <a:xfrm rot="-5400000">
            <a:off x="4440250" y="3743750"/>
            <a:ext cx="1342200" cy="2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Log( ! /  &gt;)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89" name="Google Shape;589;p8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Coherence relation between routes is often overlooked</a:t>
            </a:r>
            <a:br>
              <a:rPr lang="en" sz="2200"/>
            </a:br>
            <a:r>
              <a:rPr lang="en" sz="2200"/>
              <a:t>Tie breaking is crucial</a:t>
            </a:r>
            <a:br>
              <a:rPr lang="en" sz="2200"/>
            </a:br>
            <a:r>
              <a:rPr lang="en" sz="2200">
                <a:solidFill>
                  <a:srgbClr val="E69138"/>
                </a:solidFill>
              </a:rPr>
              <a:t>=&gt; Routing model</a:t>
            </a:r>
            <a:endParaRPr sz="2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" sz="2200"/>
            </a:br>
            <a:r>
              <a:rPr lang="en" sz="2200"/>
              <a:t>Not only </a:t>
            </a:r>
            <a:r>
              <a:rPr lang="en" sz="2200">
                <a:solidFill>
                  <a:srgbClr val="0B5394"/>
                </a:solidFill>
              </a:rPr>
              <a:t>consistency</a:t>
            </a:r>
            <a:r>
              <a:rPr lang="en" sz="2200"/>
              <a:t>, but also </a:t>
            </a:r>
            <a:br>
              <a:rPr lang="en" sz="2200"/>
            </a:br>
            <a:r>
              <a:rPr lang="en" sz="2200">
                <a:solidFill>
                  <a:srgbClr val="0B5394"/>
                </a:solidFill>
              </a:rPr>
              <a:t>coherence</a:t>
            </a:r>
            <a:r>
              <a:rPr lang="en" sz="2200"/>
              <a:t> impact</a:t>
            </a:r>
            <a:endParaRPr sz="2200"/>
          </a:p>
          <a:p>
            <a:pPr indent="-279400" lvl="0" marL="457200" rtl="0" algn="l">
              <a:spcBef>
                <a:spcPts val="360"/>
              </a:spcBef>
              <a:spcAft>
                <a:spcPts val="0"/>
              </a:spcAft>
              <a:buSzPts val="800"/>
              <a:buChar char="-"/>
            </a:pPr>
            <a:r>
              <a:rPr lang="en" sz="2200"/>
              <a:t>Quality</a:t>
            </a:r>
            <a:endParaRPr sz="22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2200"/>
              <a:t>Complexity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Related work: </a:t>
            </a:r>
            <a:r>
              <a:rPr lang="en" sz="1200" u="sng">
                <a:solidFill>
                  <a:srgbClr val="666666"/>
                </a:solidFill>
                <a:hlinkClick r:id="rId4"/>
              </a:rPr>
              <a:t>Erlebach09</a:t>
            </a:r>
            <a:r>
              <a:rPr lang="en" sz="1200">
                <a:solidFill>
                  <a:srgbClr val="666666"/>
                </a:solidFill>
              </a:rPr>
              <a:t>, </a:t>
            </a:r>
            <a:r>
              <a:rPr lang="en" sz="1200" u="sng">
                <a:solidFill>
                  <a:srgbClr val="666666"/>
                </a:solidFill>
                <a:hlinkClick r:id="rId5"/>
              </a:rPr>
              <a:t>Chekuri07</a:t>
            </a:r>
            <a:r>
              <a:rPr lang="en" sz="1200">
                <a:solidFill>
                  <a:srgbClr val="666666"/>
                </a:solidFill>
              </a:rPr>
              <a:t>, </a:t>
            </a:r>
            <a:r>
              <a:rPr lang="en" sz="1200" u="sng">
                <a:solidFill>
                  <a:srgbClr val="666666"/>
                </a:solidFill>
                <a:hlinkClick r:id="rId6"/>
              </a:rPr>
              <a:t>Pignolet18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90" name="Google Shape;59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6175" y="1854025"/>
            <a:ext cx="4030200" cy="17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0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80"/>
          <p:cNvSpPr txBox="1"/>
          <p:nvPr/>
        </p:nvSpPr>
        <p:spPr>
          <a:xfrm>
            <a:off x="3072000" y="347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exploit it!</a:t>
            </a:r>
            <a:endParaRPr/>
          </a:p>
        </p:txBody>
      </p:sp>
      <p:sp>
        <p:nvSpPr>
          <p:cNvPr id="593" name="Google Shape;593;p80"/>
          <p:cNvSpPr txBox="1"/>
          <p:nvPr/>
        </p:nvSpPr>
        <p:spPr>
          <a:xfrm>
            <a:off x="5907200" y="3962075"/>
            <a:ext cx="30000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yvonneanne@dfinity.org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9"/>
              </a:rPr>
              <a:t>stefan_schmid@univie.ac.at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gtredan@laas.fr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OSPF</a:t>
            </a:r>
            <a:endParaRPr/>
          </a:p>
        </p:txBody>
      </p:sp>
      <p:sp>
        <p:nvSpPr>
          <p:cNvPr id="599" name="Google Shape;599;p8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75" y="2038350"/>
            <a:ext cx="60388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1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Models</a:t>
            </a:r>
            <a:endParaRPr/>
          </a:p>
        </p:txBody>
      </p:sp>
      <p:pic>
        <p:nvPicPr>
          <p:cNvPr id="607" name="Google Shape;60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9"/>
            <a:ext cx="3586555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/>
        </p:nvSpPr>
        <p:spPr>
          <a:xfrm>
            <a:off x="4334775" y="1395325"/>
            <a:ext cx="45675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Consistency: per route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Shortest path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Way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Valley-freedom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….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Described with regular languages or algebraic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Coherence: per route 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Multi: any subset is valid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Any: exactly one route per src-dst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Confluent: same dst routes form a tree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Contained: two routes share at most one subroute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Forest: union of all routes is a forest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Symmetric: same route in both directions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=&gt; load balancing, routing table space, CPU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2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and Traffic Engineering (TE)</a:t>
            </a:r>
            <a:endParaRPr sz="4000"/>
          </a:p>
        </p:txBody>
      </p:sp>
      <p:sp>
        <p:nvSpPr>
          <p:cNvPr id="331" name="Google Shape;331;p56"/>
          <p:cNvSpPr txBox="1"/>
          <p:nvPr>
            <p:ph idx="4294967295" type="body"/>
          </p:nvPr>
        </p:nvSpPr>
        <p:spPr>
          <a:xfrm>
            <a:off x="51775" y="109517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accent3"/>
                </a:solidFill>
              </a:rPr>
              <a:t>Evergreen </a:t>
            </a:r>
            <a:r>
              <a:rPr lang="en" sz="2600"/>
              <a:t>topic in networking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Especially TE technologies evolved</a:t>
            </a:r>
            <a:endParaRPr sz="26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Traditionally: weight-based shortest paths (e.g., OSPF, ECMP)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More recently: MPLS, SDN, Segment Routing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Introduces </a:t>
            </a:r>
            <a:r>
              <a:rPr b="1" lang="en" sz="2000">
                <a:solidFill>
                  <a:schemeClr val="accent1"/>
                </a:solidFill>
              </a:rPr>
              <a:t>great opportunities</a:t>
            </a:r>
            <a:r>
              <a:rPr lang="en" sz="2000">
                <a:solidFill>
                  <a:srgbClr val="ED7D31"/>
                </a:solidFill>
              </a:rPr>
              <a:t> </a:t>
            </a:r>
            <a:r>
              <a:rPr lang="en" sz="2000"/>
              <a:t>for optimization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Typical goal: avoid </a:t>
            </a:r>
            <a:r>
              <a:rPr lang="en" sz="2000">
                <a:solidFill>
                  <a:srgbClr val="ED7D31"/>
                </a:solidFill>
              </a:rPr>
              <a:t>congestion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550" y="1017025"/>
            <a:ext cx="1252125" cy="20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500" y="3488075"/>
            <a:ext cx="2233174" cy="1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6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Models</a:t>
            </a:r>
            <a:endParaRPr/>
          </a:p>
        </p:txBody>
      </p:sp>
      <p:pic>
        <p:nvPicPr>
          <p:cNvPr id="615" name="Google Shape;6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3586555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3"/>
          <p:cNvSpPr txBox="1"/>
          <p:nvPr/>
        </p:nvSpPr>
        <p:spPr>
          <a:xfrm>
            <a:off x="4334775" y="1395325"/>
            <a:ext cx="45675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White box vs black box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3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Network Policies: Constraints on Routes</a:t>
            </a:r>
            <a:endParaRPr sz="4000"/>
          </a:p>
        </p:txBody>
      </p:sp>
      <p:sp>
        <p:nvSpPr>
          <p:cNvPr id="623" name="Google Shape;623;p84"/>
          <p:cNvSpPr txBox="1"/>
          <p:nvPr>
            <p:ph idx="4294967295" type="body"/>
          </p:nvPr>
        </p:nvSpPr>
        <p:spPr>
          <a:xfrm>
            <a:off x="51775" y="109517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Routes typically need to fulfill certain </a:t>
            </a:r>
            <a:r>
              <a:rPr b="1" lang="en" sz="2600">
                <a:solidFill>
                  <a:schemeClr val="accent1"/>
                </a:solidFill>
              </a:rPr>
              <a:t>policies</a:t>
            </a:r>
            <a:r>
              <a:rPr lang="en" sz="2600">
                <a:solidFill>
                  <a:srgbClr val="ED7D31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4" name="Google Shape;6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5" y="2291875"/>
            <a:ext cx="26892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4"/>
          <p:cNvSpPr/>
          <p:nvPr/>
        </p:nvSpPr>
        <p:spPr>
          <a:xfrm>
            <a:off x="1881600" y="2532675"/>
            <a:ext cx="1269600" cy="1224025"/>
          </a:xfrm>
          <a:custGeom>
            <a:rect b="b" l="l" r="r" t="t"/>
            <a:pathLst>
              <a:path extrusionOk="0" h="48961" w="50784">
                <a:moveTo>
                  <a:pt x="0" y="48961"/>
                </a:moveTo>
                <a:cubicBezTo>
                  <a:pt x="1867" y="42494"/>
                  <a:pt x="4818" y="15843"/>
                  <a:pt x="11199" y="10157"/>
                </a:cubicBezTo>
                <a:cubicBezTo>
                  <a:pt x="17580" y="4471"/>
                  <a:pt x="31687" y="16538"/>
                  <a:pt x="38284" y="14845"/>
                </a:cubicBezTo>
                <a:cubicBezTo>
                  <a:pt x="44882" y="13152"/>
                  <a:pt x="48701" y="2474"/>
                  <a:pt x="50784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26" name="Google Shape;626;p84"/>
          <p:cNvSpPr txBox="1"/>
          <p:nvPr>
            <p:ph idx="4294967295" type="body"/>
          </p:nvPr>
        </p:nvSpPr>
        <p:spPr>
          <a:xfrm>
            <a:off x="4221300" y="2703263"/>
            <a:ext cx="3864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E.g.: </a:t>
            </a:r>
            <a:r>
              <a:rPr lang="en" sz="2600">
                <a:solidFill>
                  <a:srgbClr val="ED7D31"/>
                </a:solidFill>
              </a:rPr>
              <a:t>Reachability</a:t>
            </a:r>
            <a:r>
              <a:rPr lang="en" sz="2600"/>
              <a:t>: Can traffic from A reach B? 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75" y="2426950"/>
            <a:ext cx="1088250" cy="6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4"/>
          <p:cNvSpPr txBox="1"/>
          <p:nvPr/>
        </p:nvSpPr>
        <p:spPr>
          <a:xfrm>
            <a:off x="767950" y="2390975"/>
            <a:ext cx="84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Reachable?</a:t>
            </a:r>
            <a:endParaRPr sz="100"/>
          </a:p>
        </p:txBody>
      </p:sp>
      <p:sp>
        <p:nvSpPr>
          <p:cNvPr id="629" name="Google Shape;629;p8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Model Impacts Quality</a:t>
            </a:r>
            <a:endParaRPr/>
          </a:p>
        </p:txBody>
      </p:sp>
      <p:sp>
        <p:nvSpPr>
          <p:cNvPr id="635" name="Google Shape;635;p85"/>
          <p:cNvSpPr txBox="1"/>
          <p:nvPr>
            <p:ph idx="1" type="body"/>
          </p:nvPr>
        </p:nvSpPr>
        <p:spPr>
          <a:xfrm>
            <a:off x="457200" y="1200150"/>
            <a:ext cx="8229600" cy="280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Examples</a:t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Coherence impacts quality: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Tomography:  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!:  O(√ k) monitoring equipment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&gt; , ⊆: Omega(k) equipment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Traffic Engineering: 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&gt; c</a:t>
            </a:r>
            <a:r>
              <a:rPr lang="en" sz="2200"/>
              <a:t>ongestion up to Ω(|V|) higher than for ! </a:t>
            </a:r>
            <a:endParaRPr sz="2200"/>
          </a:p>
          <a:p>
            <a:pPr indent="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36" name="Google Shape;636;p85"/>
          <p:cNvSpPr txBox="1"/>
          <p:nvPr/>
        </p:nvSpPr>
        <p:spPr>
          <a:xfrm>
            <a:off x="486075" y="3697600"/>
            <a:ext cx="77169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 impacts quality: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engineering: congestion with shortest path routing up to Ω(n^ 2 ) larger than achievable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75" y="1231200"/>
            <a:ext cx="2414025" cy="21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5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Network Policies: Constraints on Routes</a:t>
            </a:r>
            <a:endParaRPr sz="4000"/>
          </a:p>
        </p:txBody>
      </p:sp>
      <p:sp>
        <p:nvSpPr>
          <p:cNvPr id="341" name="Google Shape;341;p57"/>
          <p:cNvSpPr txBox="1"/>
          <p:nvPr>
            <p:ph idx="4294967295" type="body"/>
          </p:nvPr>
        </p:nvSpPr>
        <p:spPr>
          <a:xfrm>
            <a:off x="51775" y="109517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Routes typically need to fulfill certain </a:t>
            </a:r>
            <a:r>
              <a:rPr b="1" lang="en" sz="2600">
                <a:solidFill>
                  <a:schemeClr val="accent1"/>
                </a:solidFill>
              </a:rPr>
              <a:t>policies</a:t>
            </a:r>
            <a:r>
              <a:rPr lang="en" sz="2600">
                <a:solidFill>
                  <a:srgbClr val="ED7D31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5" y="2291875"/>
            <a:ext cx="26892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 txBox="1"/>
          <p:nvPr>
            <p:ph idx="4294967295" type="body"/>
          </p:nvPr>
        </p:nvSpPr>
        <p:spPr>
          <a:xfrm>
            <a:off x="4221300" y="2703263"/>
            <a:ext cx="3864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E.g.: </a:t>
            </a:r>
            <a:r>
              <a:rPr lang="en" sz="2600">
                <a:solidFill>
                  <a:srgbClr val="ED7D31"/>
                </a:solidFill>
              </a:rPr>
              <a:t>Loop-freedom</a:t>
            </a:r>
            <a:r>
              <a:rPr lang="en" sz="2600"/>
              <a:t>: Are the routes loop-free? 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75" y="2426950"/>
            <a:ext cx="1088250" cy="6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7"/>
          <p:cNvSpPr txBox="1"/>
          <p:nvPr/>
        </p:nvSpPr>
        <p:spPr>
          <a:xfrm>
            <a:off x="767950" y="2390975"/>
            <a:ext cx="84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Loop-free?</a:t>
            </a:r>
            <a:endParaRPr sz="100"/>
          </a:p>
        </p:txBody>
      </p:sp>
      <p:sp>
        <p:nvSpPr>
          <p:cNvPr id="346" name="Google Shape;346;p57"/>
          <p:cNvSpPr/>
          <p:nvPr/>
        </p:nvSpPr>
        <p:spPr>
          <a:xfrm>
            <a:off x="1894625" y="2565053"/>
            <a:ext cx="1035500" cy="1113525"/>
          </a:xfrm>
          <a:custGeom>
            <a:rect b="b" l="l" r="r" t="t"/>
            <a:pathLst>
              <a:path extrusionOk="0" h="44541" w="41420">
                <a:moveTo>
                  <a:pt x="0" y="44541"/>
                </a:moveTo>
                <a:cubicBezTo>
                  <a:pt x="1867" y="37423"/>
                  <a:pt x="4298" y="7474"/>
                  <a:pt x="11199" y="1831"/>
                </a:cubicBezTo>
                <a:cubicBezTo>
                  <a:pt x="18101" y="-3812"/>
                  <a:pt x="41583" y="5260"/>
                  <a:pt x="41409" y="10685"/>
                </a:cubicBezTo>
                <a:cubicBezTo>
                  <a:pt x="41235" y="16111"/>
                  <a:pt x="14541" y="34992"/>
                  <a:pt x="10157" y="34384"/>
                </a:cubicBezTo>
                <a:cubicBezTo>
                  <a:pt x="5773" y="33776"/>
                  <a:pt x="11893" y="11076"/>
                  <a:pt x="15105" y="7039"/>
                </a:cubicBezTo>
                <a:cubicBezTo>
                  <a:pt x="18317" y="3002"/>
                  <a:pt x="28778" y="7343"/>
                  <a:pt x="29429" y="10164"/>
                </a:cubicBezTo>
                <a:cubicBezTo>
                  <a:pt x="30080" y="12985"/>
                  <a:pt x="20748" y="21667"/>
                  <a:pt x="19012" y="23967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7" name="Google Shape;347;p5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Network Policies: Constraints on Routes</a:t>
            </a:r>
            <a:endParaRPr sz="4000"/>
          </a:p>
        </p:txBody>
      </p:sp>
      <p:sp>
        <p:nvSpPr>
          <p:cNvPr id="354" name="Google Shape;354;p58"/>
          <p:cNvSpPr txBox="1"/>
          <p:nvPr>
            <p:ph idx="4294967295" type="body"/>
          </p:nvPr>
        </p:nvSpPr>
        <p:spPr>
          <a:xfrm>
            <a:off x="51775" y="109517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Routes typically need to fulfill certain </a:t>
            </a:r>
            <a:r>
              <a:rPr b="1" lang="en" sz="2600">
                <a:solidFill>
                  <a:schemeClr val="accent1"/>
                </a:solidFill>
              </a:rPr>
              <a:t>policies</a:t>
            </a:r>
            <a:r>
              <a:rPr lang="en" sz="2600">
                <a:solidFill>
                  <a:srgbClr val="ED7D31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5" name="Google Shape;3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5" y="2291875"/>
            <a:ext cx="26892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>
            <p:ph idx="4294967295" type="body"/>
          </p:nvPr>
        </p:nvSpPr>
        <p:spPr>
          <a:xfrm>
            <a:off x="4069250" y="2631000"/>
            <a:ext cx="4863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E.g.: </a:t>
            </a:r>
            <a:r>
              <a:rPr lang="en" sz="2600">
                <a:solidFill>
                  <a:srgbClr val="ED7D31"/>
                </a:solidFill>
              </a:rPr>
              <a:t>Waypoints</a:t>
            </a:r>
            <a:r>
              <a:rPr lang="en" sz="2600"/>
              <a:t>: </a:t>
            </a:r>
            <a:r>
              <a:rPr lang="en" sz="2600"/>
              <a:t>Is it ensured that traffic from A to B is always routed via a node C (e.g., a firewall)?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75" y="2426950"/>
            <a:ext cx="1088250" cy="6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/>
        </p:nvSpPr>
        <p:spPr>
          <a:xfrm>
            <a:off x="767950" y="2390975"/>
            <a:ext cx="84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ok?</a:t>
            </a:r>
            <a:endParaRPr sz="100"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825" y="3347425"/>
            <a:ext cx="5334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/>
          <p:nvPr/>
        </p:nvSpPr>
        <p:spPr>
          <a:xfrm>
            <a:off x="1907650" y="2526175"/>
            <a:ext cx="1260100" cy="1733375"/>
          </a:xfrm>
          <a:custGeom>
            <a:rect b="b" l="l" r="r" t="t"/>
            <a:pathLst>
              <a:path extrusionOk="0" h="69335" w="50404">
                <a:moveTo>
                  <a:pt x="0" y="46877"/>
                </a:moveTo>
                <a:cubicBezTo>
                  <a:pt x="912" y="45054"/>
                  <a:pt x="1780" y="32250"/>
                  <a:pt x="5469" y="35939"/>
                </a:cubicBezTo>
                <a:cubicBezTo>
                  <a:pt x="9159" y="39629"/>
                  <a:pt x="14715" y="66800"/>
                  <a:pt x="22137" y="69014"/>
                </a:cubicBezTo>
                <a:cubicBezTo>
                  <a:pt x="29559" y="71228"/>
                  <a:pt x="47355" y="58597"/>
                  <a:pt x="50003" y="49221"/>
                </a:cubicBezTo>
                <a:cubicBezTo>
                  <a:pt x="52651" y="39846"/>
                  <a:pt x="38587" y="20965"/>
                  <a:pt x="38023" y="12761"/>
                </a:cubicBezTo>
                <a:cubicBezTo>
                  <a:pt x="37459" y="4558"/>
                  <a:pt x="45185" y="2127"/>
                  <a:pt x="46617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1" name="Google Shape;361;p5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8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Network Policies: Constraints on Routes</a:t>
            </a:r>
            <a:endParaRPr sz="4000"/>
          </a:p>
        </p:txBody>
      </p:sp>
      <p:sp>
        <p:nvSpPr>
          <p:cNvPr id="368" name="Google Shape;368;p59"/>
          <p:cNvSpPr txBox="1"/>
          <p:nvPr>
            <p:ph idx="4294967295" type="body"/>
          </p:nvPr>
        </p:nvSpPr>
        <p:spPr>
          <a:xfrm>
            <a:off x="51775" y="109517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Routes typically need to fulfill certain </a:t>
            </a:r>
            <a:r>
              <a:rPr b="1" lang="en" sz="2600">
                <a:solidFill>
                  <a:schemeClr val="accent1"/>
                </a:solidFill>
              </a:rPr>
              <a:t>policies</a:t>
            </a:r>
            <a:r>
              <a:rPr lang="en" sz="2600">
                <a:solidFill>
                  <a:srgbClr val="ED7D31"/>
                </a:solidFill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5" y="2291875"/>
            <a:ext cx="2689200" cy="2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 txBox="1"/>
          <p:nvPr>
            <p:ph idx="4294967295" type="body"/>
          </p:nvPr>
        </p:nvSpPr>
        <p:spPr>
          <a:xfrm>
            <a:off x="4221300" y="2703263"/>
            <a:ext cx="3864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E.g.: </a:t>
            </a:r>
            <a:r>
              <a:rPr lang="en" sz="2600">
                <a:solidFill>
                  <a:srgbClr val="ED7D31"/>
                </a:solidFill>
              </a:rPr>
              <a:t>Blacklists</a:t>
            </a:r>
            <a:r>
              <a:rPr lang="en" sz="2600"/>
              <a:t>: </a:t>
            </a:r>
            <a:r>
              <a:rPr lang="en" sz="2600"/>
              <a:t>Is it ensured that traffic from A to B never goes via C?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75" y="2426950"/>
            <a:ext cx="1088250" cy="6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 txBox="1"/>
          <p:nvPr/>
        </p:nvSpPr>
        <p:spPr>
          <a:xfrm>
            <a:off x="767950" y="2390975"/>
            <a:ext cx="84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ok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00"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125" y="3732900"/>
            <a:ext cx="840298" cy="8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9"/>
          <p:cNvSpPr/>
          <p:nvPr/>
        </p:nvSpPr>
        <p:spPr>
          <a:xfrm>
            <a:off x="1855575" y="2552225"/>
            <a:ext cx="1237025" cy="1184950"/>
          </a:xfrm>
          <a:custGeom>
            <a:rect b="b" l="l" r="r" t="t"/>
            <a:pathLst>
              <a:path extrusionOk="0" h="47398" w="49481">
                <a:moveTo>
                  <a:pt x="0" y="47398"/>
                </a:moveTo>
                <a:cubicBezTo>
                  <a:pt x="2214" y="40236"/>
                  <a:pt x="8030" y="10200"/>
                  <a:pt x="13282" y="4427"/>
                </a:cubicBezTo>
                <a:cubicBezTo>
                  <a:pt x="18534" y="-1346"/>
                  <a:pt x="25479" y="13499"/>
                  <a:pt x="31512" y="12761"/>
                </a:cubicBezTo>
                <a:cubicBezTo>
                  <a:pt x="37545" y="12023"/>
                  <a:pt x="46486" y="2127"/>
                  <a:pt x="49481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5" name="Google Shape;375;p5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9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Many More</a:t>
            </a:r>
            <a:endParaRPr sz="4000"/>
          </a:p>
        </p:txBody>
      </p:sp>
      <p:sp>
        <p:nvSpPr>
          <p:cNvPr id="382" name="Google Shape;382;p60"/>
          <p:cNvSpPr txBox="1"/>
          <p:nvPr>
            <p:ph idx="4294967295" type="body"/>
          </p:nvPr>
        </p:nvSpPr>
        <p:spPr>
          <a:xfrm>
            <a:off x="51750" y="938925"/>
            <a:ext cx="8685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/>
              <a:t>E.g., valley-free, shortest paths routing,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225" y="1314950"/>
            <a:ext cx="3332175" cy="1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00" y="1710225"/>
            <a:ext cx="4798275" cy="3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650" y="3148665"/>
            <a:ext cx="3190776" cy="166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>
            <p:ph type="title"/>
          </p:nvPr>
        </p:nvSpPr>
        <p:spPr>
          <a:xfrm>
            <a:off x="0" y="31075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Consistency Properties</a:t>
            </a:r>
            <a:endParaRPr sz="4000"/>
          </a:p>
        </p:txBody>
      </p:sp>
      <p:sp>
        <p:nvSpPr>
          <p:cNvPr id="392" name="Google Shape;392;p61"/>
          <p:cNvSpPr txBox="1"/>
          <p:nvPr>
            <p:ph idx="4294967295" type="body"/>
          </p:nvPr>
        </p:nvSpPr>
        <p:spPr>
          <a:xfrm>
            <a:off x="97375" y="875226"/>
            <a:ext cx="82296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Shared characteristic of previous examples:</a:t>
            </a:r>
            <a:br>
              <a:rPr lang="en" sz="2600"/>
            </a:br>
            <a:r>
              <a:rPr lang="en" sz="2600"/>
              <a:t>properties of </a:t>
            </a:r>
            <a:r>
              <a:rPr lang="en" sz="2600">
                <a:solidFill>
                  <a:srgbClr val="ED7D31"/>
                </a:solidFill>
              </a:rPr>
              <a:t>individual routes</a:t>
            </a:r>
            <a:r>
              <a:rPr lang="en" sz="2600"/>
              <a:t>! 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/>
              <a:t>=&gt; </a:t>
            </a:r>
            <a:r>
              <a:rPr b="1" lang="en" sz="2600">
                <a:solidFill>
                  <a:schemeClr val="accent1"/>
                </a:solidFill>
              </a:rPr>
              <a:t>c</a:t>
            </a:r>
            <a:r>
              <a:rPr b="1" lang="en" sz="2600">
                <a:solidFill>
                  <a:schemeClr val="accent1"/>
                </a:solidFill>
              </a:rPr>
              <a:t>onsistency properties</a:t>
            </a:r>
            <a:br>
              <a:rPr b="1" lang="en" sz="2600">
                <a:solidFill>
                  <a:schemeClr val="accent1"/>
                </a:solidFill>
              </a:rPr>
            </a:br>
            <a:endParaRPr/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Often specified with </a:t>
            </a:r>
            <a:r>
              <a:rPr lang="en" sz="2600">
                <a:solidFill>
                  <a:srgbClr val="ED7D31"/>
                </a:solidFill>
              </a:rPr>
              <a:t>regular expressions</a:t>
            </a:r>
            <a:endParaRPr sz="26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</a:rPr>
              <a:t>e.g.,  (c2p)*(p2p)?(p2c)*   for valley-free routing</a:t>
            </a:r>
            <a:endParaRPr sz="2600">
              <a:solidFill>
                <a:srgbClr val="666666"/>
              </a:solidFill>
            </a:endParaRPr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Or </a:t>
            </a:r>
            <a:r>
              <a:rPr lang="en" sz="2600">
                <a:solidFill>
                  <a:srgbClr val="FF9900"/>
                </a:solidFill>
              </a:rPr>
              <a:t>routing algebras</a:t>
            </a:r>
            <a:endParaRPr sz="26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</a:rPr>
              <a:t>e.g.,  (ℝ+,∞,+,=&lt;)    for shortest paths routing</a:t>
            </a:r>
            <a:endParaRPr sz="2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93" name="Google Shape;393;p6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61"/>
          <p:cNvSpPr txBox="1"/>
          <p:nvPr/>
        </p:nvSpPr>
        <p:spPr>
          <a:xfrm>
            <a:off x="7656125" y="-1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0" y="480750"/>
            <a:ext cx="9144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But there is another dimension to routing...</a:t>
            </a:r>
            <a:endParaRPr sz="3600"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88" y="1787950"/>
            <a:ext cx="4271226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2"/>
          <p:cNvSpPr/>
          <p:nvPr/>
        </p:nvSpPr>
        <p:spPr>
          <a:xfrm>
            <a:off x="1999775" y="4512550"/>
            <a:ext cx="4683600" cy="37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62"/>
          <p:cNvSpPr txBox="1"/>
          <p:nvPr>
            <p:ph idx="12" type="sldNum"/>
          </p:nvPr>
        </p:nvSpPr>
        <p:spPr>
          <a:xfrm>
            <a:off x="7656125" y="-11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62"/>
          <p:cNvSpPr txBox="1"/>
          <p:nvPr/>
        </p:nvSpPr>
        <p:spPr>
          <a:xfrm>
            <a:off x="7808525" y="1523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